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3BE8C-DE21-4597-929D-CE9A566AF0CA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E619-32BE-4099-87CE-39C2E1886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329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3BE8C-DE21-4597-929D-CE9A566AF0CA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E619-32BE-4099-87CE-39C2E1886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878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3BE8C-DE21-4597-929D-CE9A566AF0CA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E619-32BE-4099-87CE-39C2E1886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052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3BE8C-DE21-4597-929D-CE9A566AF0CA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E619-32BE-4099-87CE-39C2E1886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99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3BE8C-DE21-4597-929D-CE9A566AF0CA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E619-32BE-4099-87CE-39C2E1886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15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3BE8C-DE21-4597-929D-CE9A566AF0CA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E619-32BE-4099-87CE-39C2E1886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897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3BE8C-DE21-4597-929D-CE9A566AF0CA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E619-32BE-4099-87CE-39C2E1886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393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3BE8C-DE21-4597-929D-CE9A566AF0CA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E619-32BE-4099-87CE-39C2E1886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552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3BE8C-DE21-4597-929D-CE9A566AF0CA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E619-32BE-4099-87CE-39C2E1886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39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3BE8C-DE21-4597-929D-CE9A566AF0CA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E619-32BE-4099-87CE-39C2E1886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288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3BE8C-DE21-4597-929D-CE9A566AF0CA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E619-32BE-4099-87CE-39C2E1886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180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3BE8C-DE21-4597-929D-CE9A566AF0CA}" type="datetimeFigureOut">
              <a:rPr lang="ru-RU" smtClean="0"/>
              <a:t>16.11.2021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9E619-32BE-4099-87CE-39C2E1886D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888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Лекция 11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РЕЧНОЙ СТОК</a:t>
            </a:r>
            <a:endParaRPr lang="ru-RU" sz="6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366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План лекции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0" indent="-1143000">
              <a:buFont typeface="+mj-lt"/>
              <a:buAutoNum type="arabicPeriod"/>
            </a:pPr>
            <a:r>
              <a:rPr lang="ru-RU" sz="3500" b="1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Составляющие речного стока </a:t>
            </a:r>
          </a:p>
          <a:p>
            <a:pPr marL="1143000" indent="-1143000">
              <a:buFont typeface="+mj-lt"/>
              <a:buAutoNum type="arabicPeriod"/>
            </a:pPr>
            <a:r>
              <a:rPr lang="ru-RU" sz="3500" b="1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Факторы и количественные характеристики стока воды </a:t>
            </a:r>
          </a:p>
          <a:p>
            <a:pPr marL="1143000" indent="-1143000">
              <a:buFont typeface="+mj-lt"/>
              <a:buAutoNum type="arabicPeriod"/>
            </a:pPr>
            <a:r>
              <a:rPr lang="ru-RU" sz="3600" b="1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Пространственное распределение стока воды на </a:t>
            </a:r>
            <a:r>
              <a:rPr lang="ru-RU" sz="3600" b="1" i="0" u="none" strike="noStrike" baseline="0" smtClean="0">
                <a:solidFill>
                  <a:srgbClr val="000000"/>
                </a:solidFill>
                <a:latin typeface="Garamond" panose="02020404030301010803" pitchFamily="18" charset="0"/>
              </a:rPr>
              <a:t>территории стран СНГ</a:t>
            </a:r>
            <a:endParaRPr lang="ru-RU" sz="6600" b="1" i="0" u="none" strike="noStrike" baseline="0" dirty="0" smtClean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marL="1143000" indent="-1143000">
              <a:buFont typeface="+mj-lt"/>
              <a:buAutoNum type="arabicPeriod"/>
            </a:pPr>
            <a:endParaRPr lang="ru-RU" sz="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073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201035"/>
          </a:xfrm>
        </p:spPr>
        <p:txBody>
          <a:bodyPr>
            <a:normAutofit fontScale="90000"/>
          </a:bodyPr>
          <a:lstStyle/>
          <a:p>
            <a:r>
              <a:rPr lang="ru-RU" b="0" i="1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Сток в широком смысле – это главный компонент материкового звена глобального круговорота вещества и энергии. </a:t>
            </a:r>
            <a:br>
              <a:rPr lang="ru-RU" b="0" i="1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</a:br>
            <a:r>
              <a:rPr lang="ru-RU" b="0" i="1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Сток включает поверхностную и подземную части. Поверхностный сток, в свою очередь, состоит из речного стока и стока льда покровных ледников.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685033"/>
            <a:ext cx="10515600" cy="249193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i="1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Речной сток </a:t>
            </a:r>
            <a:r>
              <a:rPr lang="ru-RU" b="1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включает:</a:t>
            </a:r>
          </a:p>
          <a:p>
            <a:pPr marL="0" indent="0" algn="ctr">
              <a:buNone/>
            </a:pPr>
            <a:r>
              <a:rPr lang="ru-RU" b="1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 сток воды, </a:t>
            </a:r>
          </a:p>
          <a:p>
            <a:pPr marL="0" indent="0" algn="ctr">
              <a:buNone/>
            </a:pPr>
            <a:r>
              <a:rPr lang="ru-RU" b="1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сток наносов, </a:t>
            </a:r>
          </a:p>
          <a:p>
            <a:pPr marL="0" indent="0" algn="ctr">
              <a:buNone/>
            </a:pPr>
            <a:r>
              <a:rPr lang="ru-RU" b="1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сток растворенных веществ</a:t>
            </a:r>
          </a:p>
          <a:p>
            <a:pPr marL="0" indent="0" algn="ctr">
              <a:buNone/>
            </a:pPr>
            <a:r>
              <a:rPr lang="ru-RU" b="1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 и сток теплоты.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900103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1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Сток воды </a:t>
            </a:r>
            <a:r>
              <a:rPr lang="ru-RU" b="0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(</a:t>
            </a:r>
            <a:r>
              <a:rPr lang="ru-RU" b="0" i="1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водный сток</a:t>
            </a:r>
            <a:r>
              <a:rPr lang="ru-RU" b="0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)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3200" b="0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это одновременно процесс стекания воды в речных системах и характеристика количества стекающей воды. </a:t>
            </a:r>
          </a:p>
          <a:p>
            <a:pPr marL="0" indent="0">
              <a:buNone/>
            </a:pPr>
            <a:r>
              <a:rPr lang="ru-RU" sz="4400" b="0" i="1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Сток наносов </a:t>
            </a:r>
          </a:p>
          <a:p>
            <a:pPr algn="just"/>
            <a:r>
              <a:rPr lang="ru-RU" sz="3200" b="0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это процесс перемещения наносов в речных системах и характеристика количества перемещающихся в реках наносов.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495893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1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Сток растворенных веществ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0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это процесс переноса в речных системах растворенных в воде веществ и характеристика их количества. </a:t>
            </a:r>
          </a:p>
          <a:p>
            <a:pPr marL="0" indent="0">
              <a:buNone/>
            </a:pPr>
            <a:r>
              <a:rPr lang="ru-RU" sz="4400" b="0" i="1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Сток теплоты </a:t>
            </a:r>
            <a:r>
              <a:rPr lang="ru-RU" sz="4400" b="0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(</a:t>
            </a:r>
            <a:r>
              <a:rPr lang="ru-RU" sz="4400" b="0" i="1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тепловой сток</a:t>
            </a:r>
            <a:r>
              <a:rPr lang="ru-RU" sz="4400" b="0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) </a:t>
            </a:r>
          </a:p>
          <a:p>
            <a:pPr algn="just"/>
            <a:r>
              <a:rPr lang="ru-RU" sz="3200" b="0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это процесс переноса вместе с речными водами теплоты и его количественная характеристика.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373186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99032" y="1869674"/>
            <a:ext cx="87325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0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Главнейшая характеристика стока воды реки – </a:t>
            </a:r>
            <a:r>
              <a:rPr lang="ru-RU" sz="3600" b="0" i="1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это расход воды, т. е. объем воды, протекающей через поперечное сечение речного потока в единицу времени </a:t>
            </a:r>
            <a:r>
              <a:rPr lang="ru-RU" sz="3600" b="0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(</a:t>
            </a:r>
            <a:r>
              <a:rPr lang="ru-RU" sz="3600" b="0" i="1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Q, </a:t>
            </a:r>
            <a:r>
              <a:rPr lang="ru-RU" sz="3600" b="0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м3/с).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622893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0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В гидрологии широко используют </a:t>
            </a:r>
            <a:r>
              <a:rPr lang="ru-RU" sz="3200" b="0" i="1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понятие среднего расхода воды за какой-либо интервал времени </a:t>
            </a:r>
            <a:r>
              <a:rPr lang="ru-RU" sz="3200" b="0" i="0" u="none" strike="noStrike" baseline="0" dirty="0" err="1" smtClean="0">
                <a:solidFill>
                  <a:srgbClr val="000000"/>
                </a:solidFill>
                <a:latin typeface="Garamond" panose="02020404030301010803" pitchFamily="18" charset="0"/>
              </a:rPr>
              <a:t>Δ</a:t>
            </a:r>
            <a:r>
              <a:rPr lang="ru-RU" sz="3200" b="0" i="1" u="none" strike="noStrike" baseline="0" dirty="0" err="1" smtClean="0">
                <a:solidFill>
                  <a:srgbClr val="000000"/>
                </a:solidFill>
                <a:latin typeface="Garamond" panose="02020404030301010803" pitchFamily="18" charset="0"/>
              </a:rPr>
              <a:t>t</a:t>
            </a:r>
            <a:r>
              <a:rPr lang="ru-RU" sz="3200" b="0" i="1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r>
              <a:rPr lang="ru-RU" sz="3200" b="0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(декаду, месяц, сезон, год, ряд лет). Такие расходы воды рассчитывают по формулам вида 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73753" y="2331720"/>
            <a:ext cx="3767328" cy="134416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14400" y="3990690"/>
            <a:ext cx="41513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0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где </a:t>
            </a:r>
            <a:r>
              <a:rPr lang="ru-RU" sz="2800" b="0" i="1" u="none" strike="noStrike" baseline="0" dirty="0" err="1" smtClean="0">
                <a:solidFill>
                  <a:srgbClr val="000000"/>
                </a:solidFill>
                <a:latin typeface="Garamond" panose="02020404030301010803" pitchFamily="18" charset="0"/>
              </a:rPr>
              <a:t>Qi</a:t>
            </a:r>
            <a:r>
              <a:rPr lang="ru-RU" sz="2800" b="0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, – среднесуточные расходы воды, </a:t>
            </a:r>
            <a:r>
              <a:rPr lang="ru-RU" sz="2800" b="0" i="1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n – </a:t>
            </a:r>
            <a:r>
              <a:rPr lang="ru-RU" sz="2800" b="0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число суток в рассматриваемом интервале времени.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93461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160" y="804672"/>
            <a:ext cx="7251192" cy="453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708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377" y="73152"/>
            <a:ext cx="8697757" cy="23682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" y="2615184"/>
            <a:ext cx="7799832" cy="386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571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88136" y="1069849"/>
            <a:ext cx="879652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0" i="1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Слой стока – это количество воды, стекающее с поверхности водосбора за какой-либо интервал времени, равное толщине слоя воды, равномерно распределенного по площади водосбора и выраженного в мм: 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505" y="3209544"/>
            <a:ext cx="6685146" cy="264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622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56" y="0"/>
            <a:ext cx="7790688" cy="370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54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0" i="1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Коэффициент стока – отношение величины </a:t>
            </a:r>
            <a:r>
              <a:rPr lang="ru-RU" sz="3200" b="0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(</a:t>
            </a:r>
            <a:r>
              <a:rPr lang="ru-RU" sz="3200" b="0" i="1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объема или слоя</a:t>
            </a:r>
            <a:r>
              <a:rPr lang="ru-RU" sz="3200" b="0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) </a:t>
            </a:r>
            <a:r>
              <a:rPr lang="ru-RU" sz="3200" b="0" i="1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стока к количеству выпавших на площадь водосбора атмосферных осадков, обусловивших возникновение этого стока: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4800" b="0" i="1" u="none" strike="noStrike" baseline="0" dirty="0" smtClean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r>
              <a:rPr lang="ru-RU" sz="4800" b="0" i="1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а = у/х </a:t>
            </a:r>
            <a:r>
              <a:rPr lang="ru-RU" sz="4800" b="0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= </a:t>
            </a:r>
            <a:r>
              <a:rPr lang="el-GR" sz="4800" b="0" i="1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Υ</a:t>
            </a:r>
            <a:r>
              <a:rPr lang="el-GR" sz="4800" b="0" i="1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/Χ. </a:t>
            </a:r>
            <a:endParaRPr lang="ru-RU" sz="4800" b="0" i="1" u="none" strike="noStrike" baseline="0" dirty="0" smtClean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333505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0496" y="584581"/>
            <a:ext cx="10515600" cy="1325563"/>
          </a:xfrm>
        </p:spPr>
        <p:txBody>
          <a:bodyPr>
            <a:normAutofit/>
          </a:bodyPr>
          <a:lstStyle/>
          <a:p>
            <a:r>
              <a:rPr lang="ru-RU" sz="2800" b="0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Особенности распределения среднемноголетнего годового слоя стока по территории стран СНГ (бывших республик СССР) следующие: 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arenR"/>
            </a:pPr>
            <a:r>
              <a:rPr lang="ru-RU" b="0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широтная зональность, особенно хорошо выраженная в равнинных областях и проявляющаяся в закономерном уменьшении слоя стока с севера на юг ;</a:t>
            </a:r>
          </a:p>
          <a:p>
            <a:pPr marL="514350" indent="-514350">
              <a:buAutoNum type="arabicParenR"/>
            </a:pPr>
            <a:r>
              <a:rPr lang="ru-RU" b="0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уменьшение величин водного стока с удалением от источников влаги – от Атлантического океана, а на Дальнем Востоке от Тихого океана, проявляющееся, в частности, в уменьшении слоя стока с запада на восток на большей части рассматриваемой территории (от 200–300 до 50–100 мм) и в увеличении слоя стока в приморских районах Дальнего Востока (до 400–600 мм, а на Камчатке и до 1800 мм); </a:t>
            </a:r>
          </a:p>
          <a:p>
            <a:pPr marL="514350" indent="-514350">
              <a:buAutoNum type="arabicParenR"/>
            </a:pPr>
            <a:r>
              <a:rPr lang="ru-RU" b="0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 3) увеличение слоя стока в горных и предгорных районах, например, до 1000 мм на Карпатах, 1200 мм на Урале, 3000 мм на Кавказе, 1000–1500 мм на Памире и Тянь-Шане, 800 мм на Алтае и т. д., а также и на небольших возвышенностях.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9388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31424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435</Words>
  <Application>Microsoft Office PowerPoint</Application>
  <PresentationFormat>Широкоэкранный</PresentationFormat>
  <Paragraphs>31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Garamond</vt:lpstr>
      <vt:lpstr>Times New Roman</vt:lpstr>
      <vt:lpstr>Тема Office</vt:lpstr>
      <vt:lpstr>Лекция 11</vt:lpstr>
      <vt:lpstr>План лекции</vt:lpstr>
      <vt:lpstr>Сток в широком смысле – это главный компонент материкового звена глобального круговорота вещества и энергии.  Сток включает поверхностную и подземную части. Поверхностный сток, в свою очередь, состоит из речного стока и стока льда покровных ледников. </vt:lpstr>
      <vt:lpstr>Сток воды (водный сток) </vt:lpstr>
      <vt:lpstr>Сток растворенных веществ </vt:lpstr>
      <vt:lpstr>Презентация PowerPoint</vt:lpstr>
      <vt:lpstr>В гидрологии широко используют понятие среднего расхода воды за какой-либо интервал времени Δt (декаду, месяц, сезон, год, ряд лет). Такие расходы воды рассчитывают по формулам вида </vt:lpstr>
      <vt:lpstr>Презентация PowerPoint</vt:lpstr>
      <vt:lpstr>Презентация PowerPoint</vt:lpstr>
      <vt:lpstr>Презентация PowerPoint</vt:lpstr>
      <vt:lpstr>Презентация PowerPoint</vt:lpstr>
      <vt:lpstr>Коэффициент стока – отношение величины (объема или слоя) стока к количеству выпавших на площадь водосбора атмосферных осадков, обусловивших возникновение этого стока: </vt:lpstr>
      <vt:lpstr>Особенности распределения среднемноголетнего годового слоя стока по территории стран СНГ (бывших республик СССР) следующие: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11</dc:title>
  <dc:creator>Наталья Васильева</dc:creator>
  <cp:lastModifiedBy>Наталья Васильева</cp:lastModifiedBy>
  <cp:revision>13</cp:revision>
  <dcterms:created xsi:type="dcterms:W3CDTF">2021-11-16T11:36:14Z</dcterms:created>
  <dcterms:modified xsi:type="dcterms:W3CDTF">2021-11-16T11:57:52Z</dcterms:modified>
</cp:coreProperties>
</file>